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3" r:id="rId4"/>
    <p:sldId id="262" r:id="rId5"/>
    <p:sldId id="269" r:id="rId6"/>
    <p:sldId id="270" r:id="rId7"/>
    <p:sldId id="271" r:id="rId8"/>
    <p:sldId id="258" r:id="rId9"/>
    <p:sldId id="260" r:id="rId10"/>
    <p:sldId id="259" r:id="rId11"/>
    <p:sldId id="264" r:id="rId12"/>
    <p:sldId id="272" r:id="rId13"/>
    <p:sldId id="265" r:id="rId14"/>
    <p:sldId id="261" r:id="rId15"/>
    <p:sldId id="273" r:id="rId16"/>
    <p:sldId id="276" r:id="rId17"/>
    <p:sldId id="275" r:id="rId18"/>
    <p:sldId id="274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B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Grid="0" snapToObjects="1">
      <p:cViewPr>
        <p:scale>
          <a:sx n="65" d="100"/>
          <a:sy n="65" d="100"/>
        </p:scale>
        <p:origin x="62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258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C309E-42B6-4D44-8E24-A17A8E3FEADB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638B2-58B3-4763-BE5A-D1B460713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8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638B2-58B3-4763-BE5A-D1B4607133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6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 competitions in NYS </a:t>
            </a:r>
          </a:p>
          <a:p>
            <a:r>
              <a:rPr lang="en-US" dirty="0"/>
              <a:t>*</a:t>
            </a:r>
          </a:p>
          <a:p>
            <a:r>
              <a:rPr lang="en-US" dirty="0"/>
              <a:t>* Commercialization Competition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638B2-58B3-4763-BE5A-D1B4607133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25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 competitions in NYS </a:t>
            </a:r>
          </a:p>
          <a:p>
            <a:r>
              <a:rPr lang="en-US" dirty="0"/>
              <a:t>*</a:t>
            </a:r>
          </a:p>
          <a:p>
            <a:r>
              <a:rPr lang="en-US" dirty="0"/>
              <a:t>* Commercialization Competition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638B2-58B3-4763-BE5A-D1B4607133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0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C68A8D-D75B-4D7D-95A5-F496EF344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415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C68A8D-D75B-4D7D-95A5-F496EF344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055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C68A8D-D75B-4D7D-95A5-F496EF344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157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C68A8D-D75B-4D7D-95A5-F496EF344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934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388B0-709B-C3AA-3778-33C229C50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C006A-0471-6F44-64C9-BA423F99E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7946E-569A-12A1-9498-24F782896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10E4-5961-0B45-BB27-E8F4E3DBC55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F7F9F-AEDE-03EF-F019-7DA4E53B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7526F-C48E-6DF4-D2E8-CCEAD2248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4A95-1055-4B4C-A0A9-9B9F27D8C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0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E6435-EA5A-9644-AAC5-FBE564AC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EA425-EFE6-1A32-FE05-CAAD1B80A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02477-0D01-AEA3-943D-D06C625F4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10E4-5961-0B45-BB27-E8F4E3DBC55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FE01B-C404-DD76-7D97-2B2B391E4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B07D4-2802-9346-10E1-DBF9561E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4A95-1055-4B4C-A0A9-9B9F27D8C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5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AD8A66-5FD5-FA3C-95BA-2F07DB3D9B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003F3-8692-CEE7-70C1-5726704B8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CCE03-0C8A-3A93-7FBC-C0E148C4A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10E4-5961-0B45-BB27-E8F4E3DBC55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F3072-F825-90A1-DB66-5DD371FC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5D300-F28B-847A-572C-79F4041C0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4A95-1055-4B4C-A0A9-9B9F27D8C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9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9983E-9D10-3473-08A9-1B4D9C15D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273E9-E61C-374E-B0BF-DA022CBA5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224E8-C1C5-2968-BBBE-6045DCE1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10E4-5961-0B45-BB27-E8F4E3DBC55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CE962-8901-F6A3-8577-1E6215309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70599-E83E-0821-728B-2869F55CE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4A95-1055-4B4C-A0A9-9B9F27D8C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2972-06DF-2E33-ED2E-F6EACD6E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EDD2C-CCEF-D261-D81D-B82B3CA67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C2B45-7E63-0198-7B5E-90BDF53AE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10E4-5961-0B45-BB27-E8F4E3DBC55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61434-C3FB-E98F-9B15-87B4365C5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85CB6-2B01-0E49-A42C-C90AE4C6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4A95-1055-4B4C-A0A9-9B9F27D8C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1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B1134-6979-4203-D277-D1E569A4B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39E60-56AA-86DD-D632-149A004A5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51679-372E-396F-5F1E-30E3E473F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FBAF9-169D-60B5-8AE1-C73F5B4CE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10E4-5961-0B45-BB27-E8F4E3DBC55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11680-C760-E936-CB07-E26E3947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6267C-78EC-D405-492A-9ECDB694E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4A95-1055-4B4C-A0A9-9B9F27D8C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2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89356-D65B-1457-EE1A-109537D2B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A4E6A-53AC-83EA-AF35-F1124965A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A470A-5DC4-ED52-E46F-C9BADD7E8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9DF8CB-B83D-0293-66A8-2DBBD2BB0B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11EEF3-7AA5-46C3-8151-6B71D0641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EEC16B-6E13-BB74-298C-3F09D426A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10E4-5961-0B45-BB27-E8F4E3DBC55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339BC5-B353-590D-58B7-F093C0D10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1690F-0E81-5827-B511-90C59381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4A95-1055-4B4C-A0A9-9B9F27D8C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7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5A34-5016-CBE7-F008-ADF1E95D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7CB5F5-50C6-0A15-B234-AA71CB2E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10E4-5961-0B45-BB27-E8F4E3DBC55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F56B05-9680-8635-56C2-D25D1E40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BBEC4-54CC-4B50-A08B-503686B2C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4A95-1055-4B4C-A0A9-9B9F27D8C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0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776E5-D63F-2FD7-B2B8-9380DFD7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10E4-5961-0B45-BB27-E8F4E3DBC55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F8026-AF00-2DCC-519D-4A9C898C1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F4463-AEFB-F435-CA23-53C9253D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4A95-1055-4B4C-A0A9-9B9F27D8C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1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7E31A-254D-B443-C20C-4B29BCB50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DA702-9CFB-0CDB-783A-02B575211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CB8CE-6D18-7CF4-5A97-463C0F4AC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E2ACD-F6BF-EAD5-CFBC-F6709498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10E4-5961-0B45-BB27-E8F4E3DBC55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06D3F-71F7-9F29-9F91-1F01EF05D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2E266-6FBF-C971-EBD9-69144CA7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4A95-1055-4B4C-A0A9-9B9F27D8C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7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3847A-BDD4-F0F0-D01C-60A152AE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196AA3-36B5-EB3C-D62B-C6C5B15BE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85161-8976-B29F-08B5-EE1D0790D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6CE3C-4ECB-E146-85B2-3CA02102A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10E4-5961-0B45-BB27-E8F4E3DBC55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73CF3-C6EE-D63B-C8ED-7D03CF2E8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FA957-8985-D3BF-C402-6D6F0D01F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4A95-1055-4B4C-A0A9-9B9F27D8C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3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9E0AC6-83DD-936F-F06F-50E4B6483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15DD2-1A99-475B-5169-7B7442823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4CC2E-E117-9049-9CDE-29F3706F4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F10E4-5961-0B45-BB27-E8F4E3DBC55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E7BD5-30A0-7BA6-242B-1B863BD53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5533E-4A43-294B-5C7C-031005787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B4A95-1055-4B4C-A0A9-9B9F27D8C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4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yserda.ny.gov/76west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43north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uminate.org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fuzehub.com/commercialization-competition/" TargetMode="External"/><Relationship Id="rId10" Type="http://schemas.openxmlformats.org/officeDocument/2006/relationships/hyperlink" Target="https://www.grow-ny.com/" TargetMode="External"/><Relationship Id="rId4" Type="http://schemas.openxmlformats.org/officeDocument/2006/relationships/hyperlink" Target="http://www.geniusny.com/" TargetMode="External"/><Relationship Id="rId9" Type="http://schemas.openxmlformats.org/officeDocument/2006/relationships/hyperlink" Target="https://www.griffissinstitute.org/what-we-do/hustl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eric@fuzehub.com" TargetMode="External"/><Relationship Id="rId4" Type="http://schemas.openxmlformats.org/officeDocument/2006/relationships/hyperlink" Target="mailto:patty@fuzehub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northcountryhotspot.com/" TargetMode="External"/><Relationship Id="rId13" Type="http://schemas.openxmlformats.org/officeDocument/2006/relationships/image" Target="../media/image10.png"/><Relationship Id="rId3" Type="http://schemas.openxmlformats.org/officeDocument/2006/relationships/hyperlink" Target="https://nextcorps.org/" TargetMode="External"/><Relationship Id="rId7" Type="http://schemas.openxmlformats.org/officeDocument/2006/relationships/hyperlink" Target="https://www.thetechgarden.com/" TargetMode="External"/><Relationship Id="rId12" Type="http://schemas.openxmlformats.org/officeDocument/2006/relationships/hyperlink" Target="https://www.nycinnovationhotspot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hti.net/" TargetMode="External"/><Relationship Id="rId11" Type="http://schemas.openxmlformats.org/officeDocument/2006/relationships/hyperlink" Target="https://www.innovate518.com/" TargetMode="External"/><Relationship Id="rId5" Type="http://schemas.openxmlformats.org/officeDocument/2006/relationships/hyperlink" Target="http://www.wnyincubators.com/" TargetMode="External"/><Relationship Id="rId10" Type="http://schemas.openxmlformats.org/officeDocument/2006/relationships/hyperlink" Target="https://thincubator.co/" TargetMode="External"/><Relationship Id="rId4" Type="http://schemas.openxmlformats.org/officeDocument/2006/relationships/hyperlink" Target="http://www.bioincny.com/" TargetMode="External"/><Relationship Id="rId9" Type="http://schemas.openxmlformats.org/officeDocument/2006/relationships/hyperlink" Target="https://www.ststartup.com/" TargetMode="External"/><Relationship Id="rId14" Type="http://schemas.openxmlformats.org/officeDocument/2006/relationships/hyperlink" Target="https://esd.ny.gov/certified-business-incubato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0669900-E386-9C94-DDD3-ABA079AC9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69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5818A9C-6668-714B-ACEF-01FCC8EA2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C44A6F-4274-4B5D-9CCB-6D25FE12ABA5}"/>
              </a:ext>
            </a:extLst>
          </p:cNvPr>
          <p:cNvSpPr txBox="1"/>
          <p:nvPr/>
        </p:nvSpPr>
        <p:spPr>
          <a:xfrm>
            <a:off x="4645152" y="376254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roxima Nova Extrabold" panose="02000506030000020004" pitchFamily="2" charset="0"/>
              </a:rPr>
              <a:t>Funding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166B45-88DE-4D90-AFB8-E3135DA12FB8}"/>
              </a:ext>
            </a:extLst>
          </p:cNvPr>
          <p:cNvSpPr txBox="1"/>
          <p:nvPr/>
        </p:nvSpPr>
        <p:spPr>
          <a:xfrm>
            <a:off x="5163312" y="4645789"/>
            <a:ext cx="542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600" dirty="0">
                <a:solidFill>
                  <a:srgbClr val="8CB43C"/>
                </a:solidFill>
                <a:latin typeface="Proxima Nova Cond Extrabold" panose="02000506030000020004" pitchFamily="2" charset="0"/>
              </a:rPr>
              <a:t>AVAILABLE SOURCES</a:t>
            </a:r>
          </a:p>
        </p:txBody>
      </p:sp>
    </p:spTree>
    <p:extLst>
      <p:ext uri="{BB962C8B-B14F-4D97-AF65-F5344CB8AC3E}">
        <p14:creationId xmlns:p14="http://schemas.microsoft.com/office/powerpoint/2010/main" val="3289182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3394FE9-7A32-A273-A4A5-9566B5DF4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F08E82-5DC3-4F63-83F8-06D89EA71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Competitions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A96B2-7F6E-48B2-978C-04E8234FC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99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Genius NY (Central NY) </a:t>
            </a:r>
            <a:r>
              <a:rPr lang="en-US" dirty="0">
                <a:hlinkClick r:id="rId4"/>
              </a:rPr>
              <a:t>–</a:t>
            </a:r>
            <a:r>
              <a:rPr lang="en-US" dirty="0"/>
              <a:t> uncrewed systems, IoT, robotics &amp; big data </a:t>
            </a:r>
            <a:r>
              <a:rPr lang="en-US" dirty="0">
                <a:hlinkClick r:id="rId4"/>
              </a:rPr>
              <a:t>http://www.geniusny.com/</a:t>
            </a:r>
            <a:endParaRPr lang="en-US" dirty="0"/>
          </a:p>
          <a:p>
            <a:pPr lvl="1"/>
            <a:r>
              <a:rPr lang="en-US" dirty="0"/>
              <a:t>FuzeHub Commercialization Competition –prototype stage manufacturer </a:t>
            </a:r>
            <a:r>
              <a:rPr lang="en-US" dirty="0">
                <a:hlinkClick r:id="rId5"/>
              </a:rPr>
              <a:t>https://fuzehub.com/commercialization-competition/</a:t>
            </a:r>
            <a:endParaRPr lang="en-US" dirty="0"/>
          </a:p>
          <a:p>
            <a:pPr lvl="1"/>
            <a:r>
              <a:rPr lang="en-US" dirty="0"/>
              <a:t>Luminate (Rochester) </a:t>
            </a:r>
            <a:r>
              <a:rPr lang="en-US" dirty="0">
                <a:hlinkClick r:id="rId6"/>
              </a:rPr>
              <a:t>–</a:t>
            </a:r>
            <a:r>
              <a:rPr lang="en-US" dirty="0"/>
              <a:t> accelerator (photonics, IoT, energy, quantum, etc.) </a:t>
            </a:r>
            <a:r>
              <a:rPr lang="en-US" dirty="0">
                <a:hlinkClick r:id="rId6"/>
              </a:rPr>
              <a:t>https://luminate.org/</a:t>
            </a:r>
            <a:endParaRPr lang="en-US" dirty="0"/>
          </a:p>
          <a:p>
            <a:pPr lvl="1"/>
            <a:r>
              <a:rPr lang="en-US" dirty="0"/>
              <a:t>43North (Buffalo) </a:t>
            </a:r>
            <a:r>
              <a:rPr lang="en-US" dirty="0">
                <a:hlinkClick r:id="rId7"/>
              </a:rPr>
              <a:t>–</a:t>
            </a:r>
            <a:r>
              <a:rPr lang="en-US" dirty="0"/>
              <a:t> accelerator (startups)						                  </a:t>
            </a:r>
            <a:r>
              <a:rPr lang="en-US" dirty="0">
                <a:hlinkClick r:id="rId7"/>
              </a:rPr>
              <a:t>https://www.43north.org/</a:t>
            </a:r>
            <a:endParaRPr lang="en-US" dirty="0"/>
          </a:p>
          <a:p>
            <a:pPr lvl="1"/>
            <a:r>
              <a:rPr lang="en-US" dirty="0"/>
              <a:t>76West (Southern Tier) </a:t>
            </a:r>
            <a:r>
              <a:rPr lang="en-US" dirty="0">
                <a:hlinkClick r:id="rId8"/>
              </a:rPr>
              <a:t>–</a:t>
            </a:r>
            <a:r>
              <a:rPr lang="en-US" dirty="0"/>
              <a:t> clean energy		            </a:t>
            </a:r>
            <a:r>
              <a:rPr lang="en-US" dirty="0">
                <a:hlinkClick r:id="rId8"/>
              </a:rPr>
              <a:t>https://www.nyserda.ny.gov/76west</a:t>
            </a:r>
            <a:endParaRPr lang="en-US" dirty="0"/>
          </a:p>
          <a:p>
            <a:pPr lvl="1"/>
            <a:r>
              <a:rPr lang="en-US" dirty="0"/>
              <a:t>HUSTLE Defense Accelerator (Rome) </a:t>
            </a:r>
            <a:r>
              <a:rPr lang="en-US" dirty="0">
                <a:hlinkClick r:id="rId9"/>
              </a:rPr>
              <a:t>–</a:t>
            </a:r>
            <a:r>
              <a:rPr lang="en-US" dirty="0"/>
              <a:t> national security (AI, machine learning, cyber) </a:t>
            </a:r>
            <a:r>
              <a:rPr lang="en-US" dirty="0">
                <a:hlinkClick r:id="rId9"/>
              </a:rPr>
              <a:t>https://www.griffissinstitute.org/what-we-do/hustle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Grow NY (Central New York, Finger Lakes, Southern Tier) – food &amp; ag </a:t>
            </a:r>
            <a:r>
              <a:rPr lang="en-US" dirty="0">
                <a:hlinkClick r:id="rId10"/>
              </a:rPr>
              <a:t>https://www.grow-ny.com/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FC0ED6-DD59-4ED2-BB0A-0690772B59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3895" y="3078444"/>
            <a:ext cx="1762828" cy="126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90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3394FE9-7A32-A273-A4A5-9566B5DF4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" y="-9832"/>
            <a:ext cx="121890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F08E82-5DC3-4F63-83F8-06D89EA71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Sources </a:t>
            </a:r>
            <a:r>
              <a:rPr lang="en-US" dirty="0"/>
              <a:t>of Funding for Startups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A96B2-7F6E-48B2-978C-04E8234FC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161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Grants</a:t>
            </a:r>
          </a:p>
          <a:p>
            <a:pPr lvl="1"/>
            <a:r>
              <a:rPr lang="en-US" dirty="0"/>
              <a:t>FuzeHub Manufacturing Grants	</a:t>
            </a:r>
          </a:p>
          <a:p>
            <a:pPr lvl="1"/>
            <a:r>
              <a:rPr lang="en-US" dirty="0"/>
              <a:t>JumpStart Program (Cornell Center for Materials Research)</a:t>
            </a:r>
          </a:p>
          <a:p>
            <a:pPr lvl="1"/>
            <a:r>
              <a:rPr lang="en-US" dirty="0"/>
              <a:t>Small Business Innovation Research (SBIR)</a:t>
            </a:r>
          </a:p>
          <a:p>
            <a:pPr lvl="1"/>
            <a:r>
              <a:rPr lang="en-US" dirty="0"/>
              <a:t>Small Business Technology Transfer (</a:t>
            </a:r>
            <a:r>
              <a:rPr lang="en-US" dirty="0" err="1"/>
              <a:t>STTR</a:t>
            </a:r>
            <a:r>
              <a:rPr lang="en-US" dirty="0"/>
              <a:t>)</a:t>
            </a:r>
          </a:p>
          <a:p>
            <a:r>
              <a:rPr lang="en-US" dirty="0"/>
              <a:t>Crowd Funding </a:t>
            </a:r>
          </a:p>
          <a:p>
            <a:r>
              <a:rPr lang="en-US" dirty="0"/>
              <a:t>Angel Groups</a:t>
            </a:r>
          </a:p>
          <a:p>
            <a:r>
              <a:rPr lang="en-US" dirty="0"/>
              <a:t>Venture Capital</a:t>
            </a:r>
          </a:p>
          <a:p>
            <a:pPr lvl="1"/>
            <a:r>
              <a:rPr lang="en-US" dirty="0"/>
              <a:t>Upstate Capital Association of NY</a:t>
            </a:r>
          </a:p>
          <a:p>
            <a:pPr lvl="1"/>
            <a:r>
              <a:rPr lang="en-US" dirty="0"/>
              <a:t>NY Ventures</a:t>
            </a:r>
          </a:p>
          <a:p>
            <a:pPr lvl="1"/>
            <a:r>
              <a:rPr lang="en-US" dirty="0"/>
              <a:t>Launch NY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DB068-671F-4499-A300-B73F3179B9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3"/>
          <a:stretch/>
        </p:blipFill>
        <p:spPr>
          <a:xfrm>
            <a:off x="7924800" y="2949677"/>
            <a:ext cx="3854349" cy="194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31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, accessory, clipart&#10;&#10;Description automatically generated">
            <a:extLst>
              <a:ext uri="{FF2B5EF4-FFF2-40B4-BE49-F238E27FC236}">
                <a16:creationId xmlns:a16="http://schemas.microsoft.com/office/drawing/2014/main" id="{879F8606-3FE8-4635-B186-038A228B2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AACB08-7959-22BC-D93D-521B99E43FF7}"/>
              </a:ext>
            </a:extLst>
          </p:cNvPr>
          <p:cNvSpPr txBox="1"/>
          <p:nvPr/>
        </p:nvSpPr>
        <p:spPr>
          <a:xfrm>
            <a:off x="4645152" y="376254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roxima Nova Extrabold" panose="02000506030000020004" pitchFamily="2" charset="0"/>
                <a:ea typeface="+mn-ea"/>
                <a:cs typeface="+mn-cs"/>
              </a:rPr>
              <a:t>Legal Matters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BEFB6-7C46-723E-10C3-858147BB9914}"/>
              </a:ext>
            </a:extLst>
          </p:cNvPr>
          <p:cNvSpPr txBox="1"/>
          <p:nvPr/>
        </p:nvSpPr>
        <p:spPr>
          <a:xfrm>
            <a:off x="5163312" y="4645789"/>
            <a:ext cx="4754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600" normalizeH="0" baseline="0" noProof="0" dirty="0">
                <a:ln>
                  <a:noFill/>
                </a:ln>
                <a:solidFill>
                  <a:srgbClr val="8CB43C"/>
                </a:solidFill>
                <a:effectLst/>
                <a:uLnTx/>
                <a:uFillTx/>
                <a:latin typeface="Proxima Nova Cond Extrabold" panose="02000506030000020004" pitchFamily="2" charset="0"/>
                <a:ea typeface="+mn-ea"/>
                <a:cs typeface="+mn-cs"/>
              </a:rPr>
              <a:t>IP PROTECTION</a:t>
            </a:r>
          </a:p>
        </p:txBody>
      </p:sp>
    </p:spTree>
    <p:extLst>
      <p:ext uri="{BB962C8B-B14F-4D97-AF65-F5344CB8AC3E}">
        <p14:creationId xmlns:p14="http://schemas.microsoft.com/office/powerpoint/2010/main" val="2713536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, accessory&#10;&#10;Description automatically generated">
            <a:extLst>
              <a:ext uri="{FF2B5EF4-FFF2-40B4-BE49-F238E27FC236}">
                <a16:creationId xmlns:a16="http://schemas.microsoft.com/office/drawing/2014/main" id="{9DF1C35C-2ED2-15A8-4669-0E8C7A8DB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" y="0"/>
            <a:ext cx="121890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E939A3-915C-4F1A-BEFD-2082D3B45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4915"/>
            <a:ext cx="10515600" cy="1325563"/>
          </a:xfrm>
        </p:spPr>
        <p:txBody>
          <a:bodyPr/>
          <a:lstStyle/>
          <a:p>
            <a:r>
              <a:rPr lang="en-US" b="1" dirty="0"/>
              <a:t>NYS Science &amp; Technology Law Center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D643E-70ED-406B-A121-8201C5515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York State Science &amp; Technology Law Center (NYS-STLC) at Syracuse University College of Law</a:t>
            </a:r>
          </a:p>
          <a:p>
            <a:r>
              <a:rPr lang="en-US" dirty="0"/>
              <a:t>IP Protection</a:t>
            </a:r>
          </a:p>
          <a:p>
            <a:pPr lvl="1"/>
            <a:r>
              <a:rPr lang="en-US" sz="2800" dirty="0"/>
              <a:t>Patents</a:t>
            </a:r>
          </a:p>
          <a:p>
            <a:pPr lvl="1"/>
            <a:r>
              <a:rPr lang="en-US" sz="2800" dirty="0"/>
              <a:t>Trade secret</a:t>
            </a:r>
          </a:p>
          <a:p>
            <a:pPr lvl="1"/>
            <a:r>
              <a:rPr lang="en-US" sz="2800" dirty="0"/>
              <a:t>Copyright</a:t>
            </a:r>
          </a:p>
          <a:p>
            <a:pPr lvl="1"/>
            <a:r>
              <a:rPr lang="en-US" sz="2800" dirty="0"/>
              <a:t>Trademark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1BA0D5-33FA-47C2-B433-63D5BA368402}"/>
              </a:ext>
            </a:extLst>
          </p:cNvPr>
          <p:cNvGrpSpPr/>
          <p:nvPr/>
        </p:nvGrpSpPr>
        <p:grpSpPr>
          <a:xfrm>
            <a:off x="6604001" y="3232380"/>
            <a:ext cx="5021944" cy="2297562"/>
            <a:chOff x="6502399" y="3088129"/>
            <a:chExt cx="5021944" cy="229756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EDAF229-5568-4A7B-9FDC-352CDB925589}"/>
                </a:ext>
              </a:extLst>
            </p:cNvPr>
            <p:cNvGrpSpPr/>
            <p:nvPr/>
          </p:nvGrpSpPr>
          <p:grpSpPr>
            <a:xfrm>
              <a:off x="6633029" y="3151188"/>
              <a:ext cx="4862286" cy="2083468"/>
              <a:chOff x="6096001" y="2938478"/>
              <a:chExt cx="4862286" cy="208346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C93AF01-1144-418F-B7A1-41B499A633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43491"/>
              <a:stretch/>
            </p:blipFill>
            <p:spPr>
              <a:xfrm>
                <a:off x="6096001" y="2938478"/>
                <a:ext cx="4862286" cy="1100745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8B3C330-21E0-4C97-ABCD-AE2DF966B1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2151" t="17663" b="7671"/>
              <a:stretch/>
            </p:blipFill>
            <p:spPr>
              <a:xfrm>
                <a:off x="7104742" y="4107546"/>
                <a:ext cx="3623296" cy="914400"/>
              </a:xfrm>
              <a:prstGeom prst="rect">
                <a:avLst/>
              </a:prstGeom>
              <a:ln>
                <a:noFill/>
              </a:ln>
              <a:effectLst/>
            </p:spPr>
          </p:pic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F222E4D-3547-4E97-AB64-908E18A0F6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61200" y="3957752"/>
                <a:ext cx="3737429" cy="0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: Single Corner Snipped 11">
              <a:extLst>
                <a:ext uri="{FF2B5EF4-FFF2-40B4-BE49-F238E27FC236}">
                  <a16:creationId xmlns:a16="http://schemas.microsoft.com/office/drawing/2014/main" id="{7CCDE814-BA7F-4CF2-BB1A-DE4E60D3CFC7}"/>
                </a:ext>
              </a:extLst>
            </p:cNvPr>
            <p:cNvSpPr/>
            <p:nvPr/>
          </p:nvSpPr>
          <p:spPr>
            <a:xfrm rot="10800000">
              <a:off x="6502399" y="3088129"/>
              <a:ext cx="5021944" cy="2297562"/>
            </a:xfrm>
            <a:prstGeom prst="snip1Rect">
              <a:avLst>
                <a:gd name="adj" fmla="val 33899"/>
              </a:avLst>
            </a:prstGeom>
            <a:noFill/>
            <a:ln w="38100">
              <a:solidFill>
                <a:srgbClr val="5767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937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, accessory&#10;&#10;Description automatically generated">
            <a:extLst>
              <a:ext uri="{FF2B5EF4-FFF2-40B4-BE49-F238E27FC236}">
                <a16:creationId xmlns:a16="http://schemas.microsoft.com/office/drawing/2014/main" id="{9DF1C35C-2ED2-15A8-4669-0E8C7A8DB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" y="0"/>
            <a:ext cx="121890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E939A3-915C-4F1A-BEFD-2082D3B45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4915"/>
            <a:ext cx="10515600" cy="1325563"/>
          </a:xfrm>
        </p:spPr>
        <p:txBody>
          <a:bodyPr/>
          <a:lstStyle/>
          <a:p>
            <a:r>
              <a:rPr lang="en-US" b="1" dirty="0"/>
              <a:t>NYS Science &amp; Technology Law Center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D643E-70ED-406B-A121-8201C5515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0519"/>
            <a:ext cx="6326080" cy="4792852"/>
          </a:xfrm>
        </p:spPr>
        <p:txBody>
          <a:bodyPr>
            <a:noAutofit/>
          </a:bodyPr>
          <a:lstStyle/>
          <a:p>
            <a:r>
              <a:rPr lang="en-US" dirty="0"/>
              <a:t>IP Strategy</a:t>
            </a:r>
          </a:p>
          <a:p>
            <a:pPr lvl="1"/>
            <a:r>
              <a:rPr lang="en-US" sz="2800" dirty="0"/>
              <a:t>Should you file a patent? When?</a:t>
            </a:r>
          </a:p>
          <a:p>
            <a:pPr lvl="1"/>
            <a:r>
              <a:rPr lang="en-US" sz="2800" dirty="0"/>
              <a:t>Financial implications</a:t>
            </a:r>
          </a:p>
          <a:p>
            <a:r>
              <a:rPr lang="en-US" dirty="0"/>
              <a:t>Research Services</a:t>
            </a:r>
          </a:p>
          <a:p>
            <a:pPr lvl="1"/>
            <a:r>
              <a:rPr lang="en-US" sz="2800" dirty="0"/>
              <a:t>Prior art searches</a:t>
            </a:r>
          </a:p>
          <a:p>
            <a:pPr lvl="1"/>
            <a:r>
              <a:rPr lang="en-US" sz="2800" dirty="0"/>
              <a:t>Competitive landscape</a:t>
            </a:r>
          </a:p>
          <a:p>
            <a:pPr lvl="1"/>
            <a:r>
              <a:rPr lang="en-US" sz="2800" dirty="0"/>
              <a:t>Assess freedom-to-operate risks</a:t>
            </a:r>
          </a:p>
          <a:p>
            <a:pPr lvl="1"/>
            <a:r>
              <a:rPr lang="en-US" sz="2800" dirty="0"/>
              <a:t>Help assessing the strength of claims and likelihood of obtaining a patent</a:t>
            </a:r>
          </a:p>
          <a:p>
            <a:pPr lvl="1"/>
            <a:r>
              <a:rPr lang="en-US" sz="2800" dirty="0"/>
              <a:t>Foreign filing considerations</a:t>
            </a:r>
          </a:p>
        </p:txBody>
      </p:sp>
      <p:pic>
        <p:nvPicPr>
          <p:cNvPr id="6146" name="Picture 2" descr="patent clipart png - Clip Art Library">
            <a:extLst>
              <a:ext uri="{FF2B5EF4-FFF2-40B4-BE49-F238E27FC236}">
                <a16:creationId xmlns:a16="http://schemas.microsoft.com/office/drawing/2014/main" id="{03983739-300B-4355-9A53-4ADC19E77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503" y="1884966"/>
            <a:ext cx="2830872" cy="364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208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5818A9C-6668-714B-ACEF-01FCC8EA2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C44A6F-4274-4B5D-9CCB-6D25FE12ABA5}"/>
              </a:ext>
            </a:extLst>
          </p:cNvPr>
          <p:cNvSpPr txBox="1"/>
          <p:nvPr/>
        </p:nvSpPr>
        <p:spPr>
          <a:xfrm>
            <a:off x="4645152" y="376254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roxima Nova Extrabold" panose="02000506030000020004" pitchFamily="2" charset="0"/>
                <a:ea typeface="+mn-ea"/>
                <a:cs typeface="+mn-cs"/>
              </a:rPr>
              <a:t>CATs &amp; CoEs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E8B4B-75A3-4507-AAD3-EE08C0453BA3}"/>
              </a:ext>
            </a:extLst>
          </p:cNvPr>
          <p:cNvSpPr txBox="1"/>
          <p:nvPr/>
        </p:nvSpPr>
        <p:spPr>
          <a:xfrm>
            <a:off x="4996471" y="4645789"/>
            <a:ext cx="5088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600" normalizeH="0" baseline="0" noProof="0" dirty="0">
                <a:ln>
                  <a:noFill/>
                </a:ln>
                <a:solidFill>
                  <a:srgbClr val="8CB43C"/>
                </a:solidFill>
                <a:effectLst/>
                <a:uLnTx/>
                <a:uFillTx/>
                <a:latin typeface="Proxima Nova Cond Extrabold" panose="02000506030000020004" pitchFamily="2" charset="0"/>
                <a:ea typeface="+mn-ea"/>
                <a:cs typeface="+mn-cs"/>
              </a:rPr>
              <a:t>APPLIED RESEARCH</a:t>
            </a:r>
          </a:p>
        </p:txBody>
      </p:sp>
    </p:spTree>
    <p:extLst>
      <p:ext uri="{BB962C8B-B14F-4D97-AF65-F5344CB8AC3E}">
        <p14:creationId xmlns:p14="http://schemas.microsoft.com/office/powerpoint/2010/main" val="2820462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, accessory&#10;&#10;Description automatically generated">
            <a:extLst>
              <a:ext uri="{FF2B5EF4-FFF2-40B4-BE49-F238E27FC236}">
                <a16:creationId xmlns:a16="http://schemas.microsoft.com/office/drawing/2014/main" id="{9DF1C35C-2ED2-15A8-4669-0E8C7A8DB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E939A3-915C-4F1A-BEFD-2082D3B45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1415"/>
            <a:ext cx="10515600" cy="1325563"/>
          </a:xfrm>
        </p:spPr>
        <p:txBody>
          <a:bodyPr/>
          <a:lstStyle/>
          <a:p>
            <a:r>
              <a:rPr lang="en-US" b="1" dirty="0"/>
              <a:t>Centers for Advanced Technology (CATs)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D643E-70ED-406B-A121-8201C5515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204" y="3395750"/>
            <a:ext cx="8312920" cy="822768"/>
          </a:xfrm>
        </p:spPr>
        <p:txBody>
          <a:bodyPr>
            <a:normAutofit/>
          </a:bodyPr>
          <a:lstStyle/>
          <a:p>
            <a:r>
              <a:rPr lang="en-US" dirty="0"/>
              <a:t>15 centers in strategically important technology fields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7A5CA6-224B-4658-A907-04DEF20A6976}"/>
              </a:ext>
            </a:extLst>
          </p:cNvPr>
          <p:cNvSpPr/>
          <p:nvPr/>
        </p:nvSpPr>
        <p:spPr>
          <a:xfrm>
            <a:off x="249385" y="1819678"/>
            <a:ext cx="11705248" cy="1325563"/>
          </a:xfrm>
          <a:prstGeom prst="roundRect">
            <a:avLst>
              <a:gd name="adj" fmla="val 19032"/>
            </a:avLst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rgbClr val="8BB2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Encourage collaboration between private industry and universities to advance the development and application of new technologies.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5CD16E-B833-4EFA-8F39-ECEBDDA34BE9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920508"/>
          <a:ext cx="10515600" cy="2047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6559">
                  <a:extLst>
                    <a:ext uri="{9D8B030D-6E8A-4147-A177-3AD203B41FA5}">
                      <a16:colId xmlns:a16="http://schemas.microsoft.com/office/drawing/2014/main" val="2102790688"/>
                    </a:ext>
                  </a:extLst>
                </a:gridCol>
                <a:gridCol w="3572093">
                  <a:extLst>
                    <a:ext uri="{9D8B030D-6E8A-4147-A177-3AD203B41FA5}">
                      <a16:colId xmlns:a16="http://schemas.microsoft.com/office/drawing/2014/main" val="3939282607"/>
                    </a:ext>
                  </a:extLst>
                </a:gridCol>
                <a:gridCol w="3036948">
                  <a:extLst>
                    <a:ext uri="{9D8B030D-6E8A-4147-A177-3AD203B41FA5}">
                      <a16:colId xmlns:a16="http://schemas.microsoft.com/office/drawing/2014/main" val="1799540280"/>
                    </a:ext>
                  </a:extLst>
                </a:gridCol>
              </a:tblGrid>
              <a:tr h="4095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 Nanomaterials &amp; Nanoelectronics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 Flexible Hybrid Medical Devices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 Big Data &amp; Health Sciences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426788"/>
                  </a:ext>
                </a:extLst>
              </a:tr>
              <a:tr h="4095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 Integrated Electric Energy Systems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 Integrated Electronics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 Future Energy Systems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296533"/>
                  </a:ext>
                </a:extLst>
              </a:tr>
              <a:tr h="4095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 Emerging &amp; Innovative Sciences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 Materials Processing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 Additive Manufacturing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478235"/>
                  </a:ext>
                </a:extLst>
              </a:tr>
              <a:tr h="4095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 Telecommunications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 Life Sciences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 Engineering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559146"/>
                  </a:ext>
                </a:extLst>
              </a:tr>
              <a:tr h="4095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 Biotechnology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 Sensors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 Ceramics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53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077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, accessory&#10;&#10;Description automatically generated">
            <a:extLst>
              <a:ext uri="{FF2B5EF4-FFF2-40B4-BE49-F238E27FC236}">
                <a16:creationId xmlns:a16="http://schemas.microsoft.com/office/drawing/2014/main" id="{9DF1C35C-2ED2-15A8-4669-0E8C7A8DB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E939A3-915C-4F1A-BEFD-2082D3B45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415"/>
            <a:ext cx="10515600" cy="1325563"/>
          </a:xfrm>
        </p:spPr>
        <p:txBody>
          <a:bodyPr/>
          <a:lstStyle/>
          <a:p>
            <a:r>
              <a:rPr lang="en-US" b="1" dirty="0"/>
              <a:t>Centers of Excellence (</a:t>
            </a:r>
            <a:r>
              <a:rPr lang="en-US" b="1" dirty="0" err="1"/>
              <a:t>CoE</a:t>
            </a:r>
            <a:r>
              <a:rPr lang="en-US" b="1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D643E-70ED-406B-A121-8201C5515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020" y="3443504"/>
            <a:ext cx="10025149" cy="631768"/>
          </a:xfrm>
        </p:spPr>
        <p:txBody>
          <a:bodyPr>
            <a:normAutofit/>
          </a:bodyPr>
          <a:lstStyle/>
          <a:p>
            <a:r>
              <a:rPr lang="en-US" dirty="0"/>
              <a:t>14 centers in emerging technology fields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02FCA7-513D-4644-943F-E38FF1EA274C}"/>
              </a:ext>
            </a:extLst>
          </p:cNvPr>
          <p:cNvSpPr/>
          <p:nvPr/>
        </p:nvSpPr>
        <p:spPr>
          <a:xfrm>
            <a:off x="226751" y="1656026"/>
            <a:ext cx="11743579" cy="1640967"/>
          </a:xfrm>
          <a:prstGeom prst="roundRect">
            <a:avLst>
              <a:gd name="adj" fmla="val 19032"/>
            </a:avLst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rgbClr val="8BB2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Foster collaboration between the academic research community and the business sector to develop and commercialize new products and technologies.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EBBEAED-CE03-4131-81E1-D3306647BAF8}"/>
              </a:ext>
            </a:extLst>
          </p:cNvPr>
          <p:cNvGraphicFramePr>
            <a:graphicFrameLocks noGrp="1"/>
          </p:cNvGraphicFramePr>
          <p:nvPr/>
        </p:nvGraphicFramePr>
        <p:xfrm>
          <a:off x="1050867" y="3978319"/>
          <a:ext cx="9772301" cy="2351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4596">
                  <a:extLst>
                    <a:ext uri="{9D8B030D-6E8A-4147-A177-3AD203B41FA5}">
                      <a16:colId xmlns:a16="http://schemas.microsoft.com/office/drawing/2014/main" val="645935011"/>
                    </a:ext>
                  </a:extLst>
                </a:gridCol>
                <a:gridCol w="2212340">
                  <a:extLst>
                    <a:ext uri="{9D8B030D-6E8A-4147-A177-3AD203B41FA5}">
                      <a16:colId xmlns:a16="http://schemas.microsoft.com/office/drawing/2014/main" val="1831840607"/>
                    </a:ext>
                  </a:extLst>
                </a:gridCol>
                <a:gridCol w="1859452">
                  <a:extLst>
                    <a:ext uri="{9D8B030D-6E8A-4147-A177-3AD203B41FA5}">
                      <a16:colId xmlns:a16="http://schemas.microsoft.com/office/drawing/2014/main" val="271334724"/>
                    </a:ext>
                  </a:extLst>
                </a:gridCol>
                <a:gridCol w="2225913">
                  <a:extLst>
                    <a:ext uri="{9D8B030D-6E8A-4147-A177-3AD203B41FA5}">
                      <a16:colId xmlns:a16="http://schemas.microsoft.com/office/drawing/2014/main" val="1992523960"/>
                    </a:ext>
                  </a:extLst>
                </a:gridCol>
              </a:tblGrid>
              <a:tr h="67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Atmospheric &amp; Environmental</a:t>
                      </a:r>
                    </a:p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Prediction &amp; Innovation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Healthy Water</a:t>
                      </a:r>
                    </a:p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Solutions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Wireless &amp; Info</a:t>
                      </a:r>
                    </a:p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Technology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Nanoelectronics &amp;</a:t>
                      </a:r>
                    </a:p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Nanotechnology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950637"/>
                  </a:ext>
                </a:extLst>
              </a:tr>
              <a:tr h="67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Advanced &amp; Sustainable</a:t>
                      </a:r>
                    </a:p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Manufacturing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Food &amp; Agriculture</a:t>
                      </a:r>
                    </a:p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Innovation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Digital Game</a:t>
                      </a:r>
                    </a:p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Development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Environmental &amp;</a:t>
                      </a:r>
                    </a:p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Energy Systems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067619"/>
                  </a:ext>
                </a:extLst>
              </a:tr>
              <a:tr h="67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Small Scale Systems Integration</a:t>
                      </a:r>
                    </a:p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&amp; Packaging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Advanced Energy</a:t>
                      </a:r>
                    </a:p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Research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Materials</a:t>
                      </a:r>
                    </a:p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Informatics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Bioinformatics &amp; Life</a:t>
                      </a:r>
                    </a:p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Sciences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814099"/>
                  </a:ext>
                </a:extLst>
              </a:tr>
              <a:tr h="3388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Precision Medicine &amp; Responses to Bioterrorism &amp; Disasters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Data Sciences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150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227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, accessory, clipart&#10;&#10;Description automatically generated">
            <a:extLst>
              <a:ext uri="{FF2B5EF4-FFF2-40B4-BE49-F238E27FC236}">
                <a16:creationId xmlns:a16="http://schemas.microsoft.com/office/drawing/2014/main" id="{879F8606-3FE8-4635-B186-038A228B2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AACB08-7959-22BC-D93D-521B99E43FF7}"/>
              </a:ext>
            </a:extLst>
          </p:cNvPr>
          <p:cNvSpPr txBox="1"/>
          <p:nvPr/>
        </p:nvSpPr>
        <p:spPr>
          <a:xfrm>
            <a:off x="4645152" y="376254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roxima Nova Extrabold" panose="02000506030000020004" pitchFamily="2" charset="0"/>
                <a:ea typeface="+mn-ea"/>
                <a:cs typeface="+mn-cs"/>
              </a:rPr>
              <a:t>MEP Centers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BEFB6-7C46-723E-10C3-858147BB9914}"/>
              </a:ext>
            </a:extLst>
          </p:cNvPr>
          <p:cNvSpPr txBox="1"/>
          <p:nvPr/>
        </p:nvSpPr>
        <p:spPr>
          <a:xfrm>
            <a:off x="5163312" y="4645789"/>
            <a:ext cx="4754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600" normalizeH="0" baseline="0" noProof="0" dirty="0">
                <a:ln>
                  <a:noFill/>
                </a:ln>
                <a:solidFill>
                  <a:srgbClr val="8CB43C"/>
                </a:solidFill>
                <a:effectLst/>
                <a:uLnTx/>
                <a:uFillTx/>
                <a:latin typeface="Proxima Nova Cond Extrabold" panose="02000506030000020004" pitchFamily="2" charset="0"/>
                <a:ea typeface="+mn-ea"/>
                <a:cs typeface="+mn-cs"/>
              </a:rPr>
              <a:t>NYMEP</a:t>
            </a:r>
          </a:p>
        </p:txBody>
      </p:sp>
    </p:spTree>
    <p:extLst>
      <p:ext uri="{BB962C8B-B14F-4D97-AF65-F5344CB8AC3E}">
        <p14:creationId xmlns:p14="http://schemas.microsoft.com/office/powerpoint/2010/main" val="160718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4A0F164-9452-E991-7339-B154EB2C1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54BDA2-93CC-47DC-A9AC-F61760F5D1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 for Startups in NYS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9BB542-7DBA-4379-BA60-AE605BAF14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45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, accessory&#10;&#10;Description automatically generated">
            <a:extLst>
              <a:ext uri="{FF2B5EF4-FFF2-40B4-BE49-F238E27FC236}">
                <a16:creationId xmlns:a16="http://schemas.microsoft.com/office/drawing/2014/main" id="{9DF1C35C-2ED2-15A8-4669-0E8C7A8DB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E939A3-915C-4F1A-BEFD-2082D3B45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8165"/>
            <a:ext cx="10515600" cy="1325563"/>
          </a:xfrm>
        </p:spPr>
        <p:txBody>
          <a:bodyPr/>
          <a:lstStyle/>
          <a:p>
            <a:r>
              <a:rPr lang="en-US" b="1" dirty="0"/>
              <a:t>Manufacturing Extension Partnership Centers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D643E-70ED-406B-A121-8201C5515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68334" cy="4351338"/>
          </a:xfrm>
        </p:spPr>
        <p:txBody>
          <a:bodyPr>
            <a:normAutofit/>
          </a:bodyPr>
          <a:lstStyle/>
          <a:p>
            <a:r>
              <a:rPr lang="en-US" dirty="0"/>
              <a:t>Help NY-based manufacturers and technology companies</a:t>
            </a:r>
          </a:p>
          <a:p>
            <a:r>
              <a:rPr lang="en-US" dirty="0"/>
              <a:t>10 regional centers</a:t>
            </a:r>
          </a:p>
          <a:p>
            <a:r>
              <a:rPr lang="en-US" dirty="0"/>
              <a:t>FuzeHub (statewide)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DA9F34-72A5-452F-968F-1CCB6BF41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5426" y="1016000"/>
            <a:ext cx="6845131" cy="543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33804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, accessory&#10;&#10;Description automatically generated">
            <a:extLst>
              <a:ext uri="{FF2B5EF4-FFF2-40B4-BE49-F238E27FC236}">
                <a16:creationId xmlns:a16="http://schemas.microsoft.com/office/drawing/2014/main" id="{9DF1C35C-2ED2-15A8-4669-0E8C7A8DB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E939A3-915C-4F1A-BEFD-2082D3B45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8165"/>
            <a:ext cx="10515600" cy="1325563"/>
          </a:xfrm>
        </p:spPr>
        <p:txBody>
          <a:bodyPr/>
          <a:lstStyle/>
          <a:p>
            <a:r>
              <a:rPr lang="en-US" b="1" dirty="0"/>
              <a:t>Manufacturing Extension Partnership Centers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D643E-70ED-406B-A121-8201C5515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793171"/>
            <a:ext cx="3600796" cy="2241867"/>
          </a:xfrm>
        </p:spPr>
        <p:txBody>
          <a:bodyPr>
            <a:normAutofit/>
          </a:bodyPr>
          <a:lstStyle/>
          <a:p>
            <a:r>
              <a:rPr lang="en-US" dirty="0"/>
              <a:t>Business Assessment</a:t>
            </a:r>
          </a:p>
          <a:p>
            <a:r>
              <a:rPr lang="en-US" dirty="0"/>
              <a:t>Strategic Planning</a:t>
            </a:r>
          </a:p>
          <a:p>
            <a:r>
              <a:rPr lang="en-US" dirty="0"/>
              <a:t>Project Management</a:t>
            </a:r>
          </a:p>
          <a:p>
            <a:r>
              <a:rPr lang="en-US" dirty="0"/>
              <a:t>Certifications/Audits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96DA8B-F5C9-494A-B120-180B25EA847F}"/>
              </a:ext>
            </a:extLst>
          </p:cNvPr>
          <p:cNvSpPr txBox="1">
            <a:spLocks/>
          </p:cNvSpPr>
          <p:nvPr/>
        </p:nvSpPr>
        <p:spPr>
          <a:xfrm>
            <a:off x="8724462" y="3793171"/>
            <a:ext cx="2951567" cy="2241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Cybersecurity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Lean Training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Funding Options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250DEF-9B62-4654-AF5C-254D64B5CE8B}"/>
              </a:ext>
            </a:extLst>
          </p:cNvPr>
          <p:cNvGrpSpPr/>
          <p:nvPr/>
        </p:nvGrpSpPr>
        <p:grpSpPr>
          <a:xfrm>
            <a:off x="2432856" y="1546168"/>
            <a:ext cx="7326286" cy="2211185"/>
            <a:chOff x="7182196" y="2909455"/>
            <a:chExt cx="5009804" cy="2211185"/>
          </a:xfrm>
        </p:grpSpPr>
        <p:pic>
          <p:nvPicPr>
            <p:cNvPr id="1026" name="Picture 2" descr="Professional Services Clipart (#5296714) - PikPng">
              <a:extLst>
                <a:ext uri="{FF2B5EF4-FFF2-40B4-BE49-F238E27FC236}">
                  <a16:creationId xmlns:a16="http://schemas.microsoft.com/office/drawing/2014/main" id="{699AFD3E-BECE-4CC9-A0FB-CC480F0C90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rgbClr val="5B9BD5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  <a14:imgEffect>
                        <a14:saturation sat="330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8" t="10758" r="9191" b="5086"/>
            <a:stretch/>
          </p:blipFill>
          <p:spPr bwMode="auto">
            <a:xfrm>
              <a:off x="7182196" y="2909455"/>
              <a:ext cx="5009804" cy="2211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FEAC62C-B144-4268-9710-8DB1F154C504}"/>
                </a:ext>
              </a:extLst>
            </p:cNvPr>
            <p:cNvSpPr/>
            <p:nvPr/>
          </p:nvSpPr>
          <p:spPr>
            <a:xfrm>
              <a:off x="7431087" y="3278019"/>
              <a:ext cx="4528034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 w="12700">
                    <a:solidFill>
                      <a:srgbClr val="A5A5A5">
                        <a:lumMod val="50000"/>
                      </a:srgbClr>
                    </a:solidFill>
                    <a:prstDash val="solid"/>
                  </a:ln>
                  <a:pattFill prst="narHorz">
                    <a:fgClr>
                      <a:srgbClr val="A5A5A5"/>
                    </a:fgClr>
                    <a:bgClr>
                      <a:srgbClr val="A5A5A5">
                        <a:lumMod val="40000"/>
                        <a:lumOff val="60000"/>
                      </a:srgbClr>
                    </a:bgClr>
                  </a:pattFill>
                  <a:effectLst>
                    <a:innerShdw blurRad="177800">
                      <a:srgbClr val="A5A5A5">
                        <a:lumMod val="50000"/>
                      </a:srgbClr>
                    </a:inn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SERVICES</a:t>
              </a:r>
            </a:p>
          </p:txBody>
        </p:sp>
      </p:grp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1E2EFC3-32A5-4B79-96A2-26C458922AC1}"/>
              </a:ext>
            </a:extLst>
          </p:cNvPr>
          <p:cNvSpPr txBox="1">
            <a:spLocks/>
          </p:cNvSpPr>
          <p:nvPr/>
        </p:nvSpPr>
        <p:spPr>
          <a:xfrm>
            <a:off x="4555376" y="3793171"/>
            <a:ext cx="4052707" cy="2108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Engineering / CAD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 / Process Development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Workforce Development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269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, accessory&#10;&#10;Description automatically generated">
            <a:extLst>
              <a:ext uri="{FF2B5EF4-FFF2-40B4-BE49-F238E27FC236}">
                <a16:creationId xmlns:a16="http://schemas.microsoft.com/office/drawing/2014/main" id="{9DF1C35C-2ED2-15A8-4669-0E8C7A8DB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E939A3-915C-4F1A-BEFD-2082D3B45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8165"/>
            <a:ext cx="10515600" cy="1325563"/>
          </a:xfrm>
        </p:spPr>
        <p:txBody>
          <a:bodyPr/>
          <a:lstStyle/>
          <a:p>
            <a:r>
              <a:rPr lang="en-US" b="1" dirty="0"/>
              <a:t>Manufacturing Extension Partnership Centers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D643E-70ED-406B-A121-8201C5515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026427" cy="4674029"/>
          </a:xfrm>
        </p:spPr>
        <p:txBody>
          <a:bodyPr>
            <a:normAutofit/>
          </a:bodyPr>
          <a:lstStyle/>
          <a:p>
            <a:r>
              <a:rPr lang="en-US" dirty="0"/>
              <a:t>FuzeHub Solutions Program</a:t>
            </a:r>
          </a:p>
          <a:p>
            <a:r>
              <a:rPr lang="en-US" dirty="0"/>
              <a:t>Guided access to:</a:t>
            </a:r>
          </a:p>
          <a:p>
            <a:pPr lvl="1"/>
            <a:r>
              <a:rPr lang="en-US" sz="2800" dirty="0"/>
              <a:t>NYS-STLC</a:t>
            </a:r>
          </a:p>
          <a:p>
            <a:pPr lvl="1"/>
            <a:r>
              <a:rPr lang="en-US" sz="2800" dirty="0"/>
              <a:t>CATs and CoEs</a:t>
            </a:r>
          </a:p>
          <a:p>
            <a:pPr lvl="1"/>
            <a:r>
              <a:rPr lang="en-US" sz="2800" dirty="0"/>
              <a:t>Regional MEP Centers</a:t>
            </a:r>
          </a:p>
          <a:p>
            <a:pPr lvl="1"/>
            <a:r>
              <a:rPr lang="en-US" sz="2800" dirty="0"/>
              <a:t>Other Resources:</a:t>
            </a:r>
          </a:p>
          <a:p>
            <a:pPr lvl="2"/>
            <a:r>
              <a:rPr lang="en-US" sz="2800" dirty="0"/>
              <a:t>Vetted Contract Manufacturers</a:t>
            </a:r>
          </a:p>
          <a:p>
            <a:pPr lvl="2"/>
            <a:r>
              <a:rPr lang="en-US" sz="2800" dirty="0"/>
              <a:t>I-Corps</a:t>
            </a:r>
          </a:p>
          <a:p>
            <a:pPr lvl="2"/>
            <a:r>
              <a:rPr lang="en-US" sz="2800" dirty="0"/>
              <a:t>Regulatory Agencies</a:t>
            </a:r>
          </a:p>
          <a:p>
            <a:pPr lvl="2"/>
            <a:r>
              <a:rPr lang="en-US" sz="2800" dirty="0"/>
              <a:t>Funding Sources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17A3D8-278D-47F8-BBA9-273E6FC920D6}"/>
              </a:ext>
            </a:extLst>
          </p:cNvPr>
          <p:cNvGrpSpPr/>
          <p:nvPr/>
        </p:nvGrpSpPr>
        <p:grpSpPr>
          <a:xfrm>
            <a:off x="7083919" y="4708571"/>
            <a:ext cx="4228051" cy="1219817"/>
            <a:chOff x="1867949" y="5041677"/>
            <a:chExt cx="4228051" cy="121981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77BFABC-19E5-436D-8110-5B2C59AEE479}"/>
                </a:ext>
              </a:extLst>
            </p:cNvPr>
            <p:cNvSpPr/>
            <p:nvPr/>
          </p:nvSpPr>
          <p:spPr>
            <a:xfrm>
              <a:off x="1867949" y="5041677"/>
              <a:ext cx="4228051" cy="865896"/>
            </a:xfrm>
            <a:prstGeom prst="roundRect">
              <a:avLst>
                <a:gd name="adj" fmla="val 35730"/>
              </a:avLst>
            </a:prstGeom>
            <a:solidFill>
              <a:srgbClr val="3D48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Speak to An Expert 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&gt;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37369E-5517-47FE-9894-6300369FC0B2}"/>
                </a:ext>
              </a:extLst>
            </p:cNvPr>
            <p:cNvSpPr txBox="1"/>
            <p:nvPr/>
          </p:nvSpPr>
          <p:spPr>
            <a:xfrm>
              <a:off x="2323602" y="5892162"/>
              <a:ext cx="33167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www.fuzehub.com home page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B4D2E41-B98E-4E71-AF54-75C4032D18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24" t="4480" r="6416" b="9008"/>
          <a:stretch/>
        </p:blipFill>
        <p:spPr>
          <a:xfrm>
            <a:off x="7608164" y="1392750"/>
            <a:ext cx="3161806" cy="3062320"/>
          </a:xfrm>
          <a:prstGeom prst="roundRect">
            <a:avLst>
              <a:gd name="adj" fmla="val 682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85376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05513E4C-C9DC-8838-C51B-33E661D73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A22E82-3795-49B3-A9E5-DE94A1073A5E}"/>
              </a:ext>
            </a:extLst>
          </p:cNvPr>
          <p:cNvSpPr txBox="1"/>
          <p:nvPr/>
        </p:nvSpPr>
        <p:spPr>
          <a:xfrm>
            <a:off x="4586513" y="351683"/>
            <a:ext cx="5516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Proxima Nova Extrabold" panose="02000506030000020004" pitchFamily="2" charset="0"/>
                <a:ea typeface="+mn-ea"/>
                <a:cs typeface="+mn-cs"/>
              </a:rPr>
              <a:t>Thank You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4B6CD9-46E9-4B0E-A61E-3DB3FCB967F5}"/>
              </a:ext>
            </a:extLst>
          </p:cNvPr>
          <p:cNvSpPr txBox="1">
            <a:spLocks/>
          </p:cNvSpPr>
          <p:nvPr/>
        </p:nvSpPr>
        <p:spPr>
          <a:xfrm>
            <a:off x="4586513" y="1749966"/>
            <a:ext cx="5831079" cy="37198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Patty Rechberger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Innovation Fund Manager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patty@fuzehub.com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Eric Fasser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Solutions Program Manager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eric@fuzehub.com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C193B-C04B-4886-A2DA-4586A361DED1}"/>
              </a:ext>
            </a:extLst>
          </p:cNvPr>
          <p:cNvSpPr txBox="1"/>
          <p:nvPr/>
        </p:nvSpPr>
        <p:spPr>
          <a:xfrm>
            <a:off x="4586513" y="6037061"/>
            <a:ext cx="55160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www.fuzehub.com</a:t>
            </a:r>
          </a:p>
        </p:txBody>
      </p:sp>
    </p:spTree>
    <p:extLst>
      <p:ext uri="{BB962C8B-B14F-4D97-AF65-F5344CB8AC3E}">
        <p14:creationId xmlns:p14="http://schemas.microsoft.com/office/powerpoint/2010/main" val="351045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3394FE9-7A32-A273-A4A5-9566B5DF4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01FC54-E44B-421F-A54B-89E4292F6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A8F26-7FAA-422D-BA57-09D01DFDA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Patty Rechberger</a:t>
            </a:r>
          </a:p>
          <a:p>
            <a:pPr marL="0" indent="0">
              <a:buNone/>
            </a:pPr>
            <a:r>
              <a:rPr lang="en-US" dirty="0"/>
              <a:t>Innovation Fund Manager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139B63-6C4B-43F0-8755-4899A59A6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Eric Fasser</a:t>
            </a:r>
          </a:p>
          <a:p>
            <a:pPr marL="0" indent="0">
              <a:buNone/>
            </a:pPr>
            <a:r>
              <a:rPr lang="en-US" dirty="0"/>
              <a:t>Solutions Program Manager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0C9DFE-4380-4CFC-AD79-CF0533B8C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553" y="3163389"/>
            <a:ext cx="1554480" cy="1554480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F5B12C-06D2-477C-A1C9-F1BFBB580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553" y="3163389"/>
            <a:ext cx="1554480" cy="1554480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8627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05513E4C-C9DC-8838-C51B-33E661D73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22FEA35-0617-4DAE-BEB1-EA0F58F85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826" y="365125"/>
            <a:ext cx="6712974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695ABB-ABF5-455D-AE8F-85401FACC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7368" y="1825625"/>
            <a:ext cx="7096432" cy="4351338"/>
          </a:xfrm>
        </p:spPr>
        <p:txBody>
          <a:bodyPr/>
          <a:lstStyle/>
          <a:p>
            <a:r>
              <a:rPr lang="en-US" dirty="0"/>
              <a:t>What Are Resources</a:t>
            </a:r>
          </a:p>
          <a:p>
            <a:r>
              <a:rPr lang="en-US" dirty="0"/>
              <a:t>Incubators/Accelerators</a:t>
            </a:r>
          </a:p>
          <a:p>
            <a:r>
              <a:rPr lang="en-US" dirty="0"/>
              <a:t>Where To Find Funding</a:t>
            </a:r>
          </a:p>
          <a:p>
            <a:r>
              <a:rPr lang="en-US" dirty="0"/>
              <a:t>Legal Matters</a:t>
            </a:r>
          </a:p>
          <a:p>
            <a:r>
              <a:rPr lang="en-US" dirty="0"/>
              <a:t>CATs &amp; </a:t>
            </a:r>
            <a:r>
              <a:rPr lang="en-US" dirty="0" err="1"/>
              <a:t>CoEs</a:t>
            </a:r>
            <a:endParaRPr lang="en-US" dirty="0"/>
          </a:p>
          <a:p>
            <a:r>
              <a:rPr lang="en-US" dirty="0"/>
              <a:t>MEP Centers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4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5818A9C-6668-714B-ACEF-01FCC8EA2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C44A6F-4274-4B5D-9CCB-6D25FE12ABA5}"/>
              </a:ext>
            </a:extLst>
          </p:cNvPr>
          <p:cNvSpPr txBox="1"/>
          <p:nvPr/>
        </p:nvSpPr>
        <p:spPr>
          <a:xfrm>
            <a:off x="4645152" y="376254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roxima Nova Extrabold" panose="02000506030000020004" pitchFamily="2" charset="0"/>
              </a:rPr>
              <a:t>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971D1-E586-45B8-A943-9F49694F64B5}"/>
              </a:ext>
            </a:extLst>
          </p:cNvPr>
          <p:cNvSpPr txBox="1"/>
          <p:nvPr/>
        </p:nvSpPr>
        <p:spPr>
          <a:xfrm>
            <a:off x="5163311" y="4645789"/>
            <a:ext cx="5003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600" dirty="0">
                <a:solidFill>
                  <a:srgbClr val="8CB43C"/>
                </a:solidFill>
                <a:latin typeface="Proxima Nova Cond Extrabold" panose="02000506030000020004" pitchFamily="2" charset="0"/>
              </a:rPr>
              <a:t>AVAILABLE TO YOU</a:t>
            </a:r>
          </a:p>
        </p:txBody>
      </p:sp>
    </p:spTree>
    <p:extLst>
      <p:ext uri="{BB962C8B-B14F-4D97-AF65-F5344CB8AC3E}">
        <p14:creationId xmlns:p14="http://schemas.microsoft.com/office/powerpoint/2010/main" val="402232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3394FE9-7A32-A273-A4A5-9566B5DF4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" y="0"/>
            <a:ext cx="121890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B12D5C-30E0-43F9-BB28-FA2E7AC0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Resources Exist in NYS and Why?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FA2F3-200C-4A8D-8BB4-C9925213A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038" y="3303639"/>
            <a:ext cx="10183761" cy="2873323"/>
          </a:xfrm>
        </p:spPr>
        <p:txBody>
          <a:bodyPr/>
          <a:lstStyle/>
          <a:p>
            <a:r>
              <a:rPr lang="en-US" dirty="0"/>
              <a:t>Empire State Development Corporation (ESD)</a:t>
            </a:r>
          </a:p>
          <a:p>
            <a:pPr lvl="1"/>
            <a:r>
              <a:rPr lang="en-US" dirty="0"/>
              <a:t>https://esd.ny.gov/</a:t>
            </a:r>
          </a:p>
          <a:p>
            <a:r>
              <a:rPr lang="en-US" dirty="0"/>
              <a:t>ESD’s Division of Science, Technology and Innovation (</a:t>
            </a:r>
            <a:r>
              <a:rPr lang="en-US" dirty="0" err="1"/>
              <a:t>NYSTAR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www.esd.ny.gov/doing-business-ny/innovation-development-support</a:t>
            </a:r>
          </a:p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7D92A10-C265-4CFF-BA1C-9BC61E77C5F4}"/>
              </a:ext>
            </a:extLst>
          </p:cNvPr>
          <p:cNvSpPr/>
          <p:nvPr/>
        </p:nvSpPr>
        <p:spPr>
          <a:xfrm>
            <a:off x="644628" y="1468744"/>
            <a:ext cx="10902745" cy="1628417"/>
          </a:xfrm>
          <a:prstGeom prst="roundRect">
            <a:avLst>
              <a:gd name="adj" fmla="val 13529"/>
            </a:avLst>
          </a:prstGeom>
          <a:solidFill>
            <a:schemeClr val="tx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Economic Development is generally a program, set of policies, or activities aimed at building self-sustaining, long-term economic growth.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847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3394FE9-7A32-A273-A4A5-9566B5DF4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B12D5C-30E0-43F9-BB28-FA2E7AC0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York State Economic Regions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E284E8-C46C-449C-8DEF-53700A46CA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3071" b="3767"/>
          <a:stretch/>
        </p:blipFill>
        <p:spPr>
          <a:xfrm>
            <a:off x="1242246" y="1807919"/>
            <a:ext cx="4711995" cy="361498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6B1922-563A-46FC-BAE8-A7C96D729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4958" y="1825626"/>
            <a:ext cx="3848993" cy="375646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Capital District</a:t>
            </a:r>
          </a:p>
          <a:p>
            <a:r>
              <a:rPr lang="en-US" dirty="0"/>
              <a:t>Central New York</a:t>
            </a:r>
          </a:p>
          <a:p>
            <a:r>
              <a:rPr lang="en-US" dirty="0"/>
              <a:t>Finger Lakes</a:t>
            </a:r>
          </a:p>
          <a:p>
            <a:r>
              <a:rPr lang="en-US" dirty="0"/>
              <a:t>Long Island</a:t>
            </a:r>
          </a:p>
          <a:p>
            <a:r>
              <a:rPr lang="en-US" dirty="0"/>
              <a:t>Mid-Hudson</a:t>
            </a:r>
          </a:p>
          <a:p>
            <a:r>
              <a:rPr lang="en-US" dirty="0"/>
              <a:t>Mohawk Valley</a:t>
            </a:r>
          </a:p>
          <a:p>
            <a:r>
              <a:rPr lang="en-US" dirty="0"/>
              <a:t>New York City</a:t>
            </a:r>
          </a:p>
          <a:p>
            <a:r>
              <a:rPr lang="en-US" dirty="0"/>
              <a:t>North Country</a:t>
            </a:r>
          </a:p>
          <a:p>
            <a:r>
              <a:rPr lang="en-US" dirty="0"/>
              <a:t>Southern Tier</a:t>
            </a:r>
          </a:p>
          <a:p>
            <a:r>
              <a:rPr lang="en-US" dirty="0"/>
              <a:t>Western New York</a:t>
            </a:r>
          </a:p>
        </p:txBody>
      </p:sp>
    </p:spTree>
    <p:extLst>
      <p:ext uri="{BB962C8B-B14F-4D97-AF65-F5344CB8AC3E}">
        <p14:creationId xmlns:p14="http://schemas.microsoft.com/office/powerpoint/2010/main" val="365517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, accessory, clipart&#10;&#10;Description automatically generated">
            <a:extLst>
              <a:ext uri="{FF2B5EF4-FFF2-40B4-BE49-F238E27FC236}">
                <a16:creationId xmlns:a16="http://schemas.microsoft.com/office/drawing/2014/main" id="{879F8606-3FE8-4635-B186-038A228B2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AACB08-7959-22BC-D93D-521B99E43FF7}"/>
              </a:ext>
            </a:extLst>
          </p:cNvPr>
          <p:cNvSpPr txBox="1"/>
          <p:nvPr/>
        </p:nvSpPr>
        <p:spPr>
          <a:xfrm>
            <a:off x="4645152" y="376254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roxima Nova Extrabold" panose="02000506030000020004" pitchFamily="2" charset="0"/>
              </a:rPr>
              <a:t>Develop An Idea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BEFB6-7C46-723E-10C3-858147BB9914}"/>
              </a:ext>
            </a:extLst>
          </p:cNvPr>
          <p:cNvSpPr txBox="1"/>
          <p:nvPr/>
        </p:nvSpPr>
        <p:spPr>
          <a:xfrm>
            <a:off x="5163312" y="4645789"/>
            <a:ext cx="4754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600" dirty="0">
                <a:solidFill>
                  <a:srgbClr val="8CB43C"/>
                </a:solidFill>
                <a:latin typeface="Proxima Nova Cond Extrabold" panose="02000506030000020004" pitchFamily="2" charset="0"/>
              </a:rPr>
              <a:t>WHERE TO NOW?</a:t>
            </a:r>
          </a:p>
        </p:txBody>
      </p:sp>
    </p:spTree>
    <p:extLst>
      <p:ext uri="{BB962C8B-B14F-4D97-AF65-F5344CB8AC3E}">
        <p14:creationId xmlns:p14="http://schemas.microsoft.com/office/powerpoint/2010/main" val="3079041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3394FE9-7A32-A273-A4A5-9566B5DF4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B12D5C-30E0-43F9-BB28-FA2E7AC0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Incubating Is Not Just for Eggs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FA2F3-200C-4A8D-8BB4-C9925213A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84" y="1697809"/>
            <a:ext cx="10901516" cy="4351338"/>
          </a:xfrm>
        </p:spPr>
        <p:txBody>
          <a:bodyPr/>
          <a:lstStyle/>
          <a:p>
            <a:pPr marL="228600" lvl="1"/>
            <a:r>
              <a:rPr lang="en-US" dirty="0" err="1"/>
              <a:t>NextCorps</a:t>
            </a:r>
            <a:r>
              <a:rPr lang="en-US" dirty="0"/>
              <a:t> (Finger Lakes) - </a:t>
            </a:r>
            <a:r>
              <a:rPr lang="en-US" dirty="0">
                <a:hlinkClick r:id="rId3"/>
              </a:rPr>
              <a:t>https://nextcorps.org/</a:t>
            </a:r>
            <a:r>
              <a:rPr lang="en-US" dirty="0"/>
              <a:t> </a:t>
            </a:r>
          </a:p>
          <a:p>
            <a:pPr marL="228600" lvl="1"/>
            <a:r>
              <a:rPr lang="en-US" dirty="0" err="1"/>
              <a:t>BioInc</a:t>
            </a:r>
            <a:r>
              <a:rPr lang="en-US" dirty="0"/>
              <a:t> (Mid-Hudson) - </a:t>
            </a:r>
            <a:r>
              <a:rPr lang="en-US" dirty="0">
                <a:hlinkClick r:id="rId4"/>
              </a:rPr>
              <a:t>http://www.bioincny.com/</a:t>
            </a:r>
            <a:r>
              <a:rPr lang="en-US" dirty="0"/>
              <a:t> </a:t>
            </a:r>
          </a:p>
          <a:p>
            <a:pPr marL="228600" lvl="1"/>
            <a:r>
              <a:rPr lang="en-US" dirty="0"/>
              <a:t>WIN (Western NY) - </a:t>
            </a:r>
            <a:r>
              <a:rPr lang="en-US" dirty="0">
                <a:hlinkClick r:id="rId5"/>
              </a:rPr>
              <a:t>http://www.wnyincubators.com/</a:t>
            </a:r>
            <a:r>
              <a:rPr lang="en-US" dirty="0"/>
              <a:t> </a:t>
            </a:r>
          </a:p>
          <a:p>
            <a:pPr marL="228600" lvl="1"/>
            <a:r>
              <a:rPr lang="en-US" dirty="0"/>
              <a:t>Long Island High Tech Incubator (</a:t>
            </a:r>
            <a:r>
              <a:rPr lang="en-US" dirty="0" err="1"/>
              <a:t>LIHTI</a:t>
            </a:r>
            <a:r>
              <a:rPr lang="en-US" dirty="0"/>
              <a:t>) - </a:t>
            </a:r>
            <a:r>
              <a:rPr lang="en-US" dirty="0">
                <a:hlinkClick r:id="rId6"/>
              </a:rPr>
              <a:t>https://lihti.net/</a:t>
            </a:r>
            <a:r>
              <a:rPr lang="en-US" dirty="0"/>
              <a:t> </a:t>
            </a:r>
          </a:p>
          <a:p>
            <a:pPr marL="228600" lvl="1"/>
            <a:r>
              <a:rPr lang="en-US" dirty="0"/>
              <a:t>Tech Garden (Central NY) - </a:t>
            </a:r>
            <a:r>
              <a:rPr lang="en-US" dirty="0">
                <a:hlinkClick r:id="rId7"/>
              </a:rPr>
              <a:t>https://www.thetechgarden.com/</a:t>
            </a:r>
            <a:r>
              <a:rPr lang="en-US" dirty="0"/>
              <a:t> </a:t>
            </a:r>
          </a:p>
          <a:p>
            <a:pPr marL="228600" lvl="1"/>
            <a:r>
              <a:rPr lang="en-US" dirty="0"/>
              <a:t>North Country Incubator - </a:t>
            </a:r>
            <a:r>
              <a:rPr lang="en-US" dirty="0">
                <a:hlinkClick r:id="rId8"/>
              </a:rPr>
              <a:t>https://northcountryhotspot.com/</a:t>
            </a:r>
            <a:r>
              <a:rPr lang="en-US" dirty="0"/>
              <a:t> </a:t>
            </a:r>
          </a:p>
          <a:p>
            <a:pPr marL="228600" lvl="1"/>
            <a:r>
              <a:rPr lang="en-US" dirty="0"/>
              <a:t>Startup Alliance (Southern Tier) - </a:t>
            </a:r>
            <a:r>
              <a:rPr lang="en-US" dirty="0">
                <a:hlinkClick r:id="rId9"/>
              </a:rPr>
              <a:t>https://www.ststartup.com/</a:t>
            </a:r>
            <a:r>
              <a:rPr lang="en-US" dirty="0"/>
              <a:t> </a:t>
            </a:r>
          </a:p>
          <a:p>
            <a:pPr marL="228600" lvl="1"/>
            <a:r>
              <a:rPr lang="en-US" dirty="0" err="1"/>
              <a:t>Thincunator</a:t>
            </a:r>
            <a:r>
              <a:rPr lang="en-US" dirty="0"/>
              <a:t> (Mohawk Valley) -  </a:t>
            </a:r>
            <a:r>
              <a:rPr lang="en-US" dirty="0">
                <a:hlinkClick r:id="rId10"/>
              </a:rPr>
              <a:t>https://thincubator.co/</a:t>
            </a:r>
            <a:endParaRPr lang="en-US" dirty="0"/>
          </a:p>
          <a:p>
            <a:pPr marL="228600" lvl="1"/>
            <a:r>
              <a:rPr lang="en-US" dirty="0"/>
              <a:t>Innovate 518 (Capital Region ) - </a:t>
            </a:r>
            <a:r>
              <a:rPr lang="en-US" dirty="0">
                <a:hlinkClick r:id="rId11"/>
              </a:rPr>
              <a:t>https://www.innovate518.com/</a:t>
            </a:r>
            <a:r>
              <a:rPr lang="en-US" dirty="0"/>
              <a:t> </a:t>
            </a:r>
          </a:p>
          <a:p>
            <a:pPr marL="228600" lvl="1"/>
            <a:r>
              <a:rPr lang="en-US" dirty="0" err="1"/>
              <a:t>NYCRIN</a:t>
            </a:r>
            <a:r>
              <a:rPr lang="en-US" dirty="0"/>
              <a:t> (NYC) - </a:t>
            </a:r>
            <a:r>
              <a:rPr lang="en-US" dirty="0">
                <a:hlinkClick r:id="rId12"/>
              </a:rPr>
              <a:t>https://www.nycinnovationhotspot.org/</a:t>
            </a:r>
            <a:r>
              <a:rPr lang="en-US" dirty="0"/>
              <a:t> </a:t>
            </a:r>
          </a:p>
          <a:p>
            <a:pPr marL="228600"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Differences and Similarities between Business Incubators and Business Accelerators Source: Bliemel et al. (2016, p. 14). ">
            <a:extLst>
              <a:ext uri="{FF2B5EF4-FFF2-40B4-BE49-F238E27FC236}">
                <a16:creationId xmlns:a16="http://schemas.microsoft.com/office/drawing/2014/main" id="{B2B98401-E821-4AC0-8297-22E950652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114" y="708820"/>
            <a:ext cx="4065353" cy="280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D29DBE-498F-48B5-BE1F-EE48D52ABDED}"/>
              </a:ext>
            </a:extLst>
          </p:cNvPr>
          <p:cNvSpPr txBox="1"/>
          <p:nvPr/>
        </p:nvSpPr>
        <p:spPr>
          <a:xfrm>
            <a:off x="9374543" y="3540506"/>
            <a:ext cx="22156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0" i="0" dirty="0">
                <a:solidFill>
                  <a:srgbClr val="111111"/>
                </a:solidFill>
                <a:effectLst/>
              </a:rPr>
              <a:t>Source: </a:t>
            </a:r>
            <a:r>
              <a:rPr lang="fr-FR" sz="1100" b="0" i="0" dirty="0" err="1">
                <a:solidFill>
                  <a:srgbClr val="111111"/>
                </a:solidFill>
                <a:effectLst/>
              </a:rPr>
              <a:t>Bliemel</a:t>
            </a:r>
            <a:r>
              <a:rPr lang="fr-FR" sz="1100" b="0" i="0" dirty="0">
                <a:solidFill>
                  <a:srgbClr val="111111"/>
                </a:solidFill>
                <a:effectLst/>
              </a:rPr>
              <a:t> et al. (2016, p. 14). </a:t>
            </a:r>
          </a:p>
          <a:p>
            <a:endParaRPr 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D63D1E-F33D-4FF7-82E2-DB9C9C44CAF4}"/>
              </a:ext>
            </a:extLst>
          </p:cNvPr>
          <p:cNvSpPr txBox="1"/>
          <p:nvPr/>
        </p:nvSpPr>
        <p:spPr>
          <a:xfrm>
            <a:off x="1300885" y="5869859"/>
            <a:ext cx="6633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https://esd.ny.gov/certified-business-incubator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96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936</Words>
  <Application>Microsoft Office PowerPoint</Application>
  <PresentationFormat>Widescreen</PresentationFormat>
  <Paragraphs>199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Proxima Nova Cond Extrabold</vt:lpstr>
      <vt:lpstr>Proxima Nova Extrabold</vt:lpstr>
      <vt:lpstr>Office Theme</vt:lpstr>
      <vt:lpstr>PowerPoint Presentation</vt:lpstr>
      <vt:lpstr>Resources for Startups in NYS</vt:lpstr>
      <vt:lpstr>Today’s Presenters</vt:lpstr>
      <vt:lpstr>Agenda</vt:lpstr>
      <vt:lpstr>PowerPoint Presentation</vt:lpstr>
      <vt:lpstr>What Resources Exist in NYS and Why?</vt:lpstr>
      <vt:lpstr>New York State Economic Regions</vt:lpstr>
      <vt:lpstr>PowerPoint Presentation</vt:lpstr>
      <vt:lpstr>Incubating Is Not Just for Eggs</vt:lpstr>
      <vt:lpstr>PowerPoint Presentation</vt:lpstr>
      <vt:lpstr>Business Competitions</vt:lpstr>
      <vt:lpstr>Other Sources of Funding for Startups</vt:lpstr>
      <vt:lpstr>PowerPoint Presentation</vt:lpstr>
      <vt:lpstr>NYS Science &amp; Technology Law Center</vt:lpstr>
      <vt:lpstr>NYS Science &amp; Technology Law Center</vt:lpstr>
      <vt:lpstr>PowerPoint Presentation</vt:lpstr>
      <vt:lpstr>Centers for Advanced Technology (CATs)</vt:lpstr>
      <vt:lpstr>Centers of Excellence (CoE)</vt:lpstr>
      <vt:lpstr>PowerPoint Presentation</vt:lpstr>
      <vt:lpstr>Manufacturing Extension Partnership Centers</vt:lpstr>
      <vt:lpstr>Manufacturing Extension Partnership Centers</vt:lpstr>
      <vt:lpstr>Manufacturing Extension Partnership Centers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Dirado</dc:creator>
  <cp:lastModifiedBy>Patty Rechberger</cp:lastModifiedBy>
  <cp:revision>27</cp:revision>
  <dcterms:created xsi:type="dcterms:W3CDTF">2022-04-15T17:53:28Z</dcterms:created>
  <dcterms:modified xsi:type="dcterms:W3CDTF">2022-04-20T17:34:19Z</dcterms:modified>
</cp:coreProperties>
</file>